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18.png" ContentType="image/png"/>
  <Override PartName="/ppt/media/image9.png" ContentType="image/png"/>
  <Override PartName="/ppt/media/image20.png" ContentType="image/png"/>
  <Override PartName="/ppt/media/image8.png" ContentType="image/png"/>
  <Override PartName="/ppt/media/image17.png" ContentType="image/png"/>
  <Override PartName="/ppt/media/image12.png" ContentType="image/png"/>
  <Override PartName="/ppt/media/image35.png" ContentType="image/png"/>
  <Override PartName="/ppt/media/image3.png" ContentType="image/png"/>
  <Override PartName="/ppt/media/image13.png" ContentType="image/png"/>
  <Override PartName="/ppt/media/image36.png" ContentType="image/png"/>
  <Override PartName="/ppt/media/image4.png" ContentType="image/png"/>
  <Override PartName="/ppt/media/image30.png" ContentType="image/png"/>
  <Override PartName="/ppt/media/image31.png" ContentType="image/png"/>
  <Override PartName="/ppt/media/image32.png" ContentType="image/png"/>
  <Override PartName="/ppt/media/image11.png" ContentType="image/png"/>
  <Override PartName="/ppt/media/image2.png" ContentType="image/png"/>
  <Override PartName="/ppt/media/image34.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6.png" ContentType="image/png"/>
  <Override PartName="/ppt/media/image15.png" ContentType="image/png"/>
  <Override PartName="/ppt/media/image37.png" ContentType="image/png"/>
  <Override PartName="/ppt/media/image5.png" ContentType="image/png"/>
  <Override PartName="/ppt/media/image14.png" ContentType="image/png"/>
  <Override PartName="/ppt/media/image19.png" ContentType="image/png"/>
  <Override PartName="/ppt/media/image21.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71.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29.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54.xml.rels" ContentType="application/vnd.openxmlformats-package.relationships+xml"/>
  <Override PartName="/ppt/slides/_rels/slide17.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5.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66.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66.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_">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78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A469827-C93B-4E68-BE14-8D68BBC612A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1720" cy="561600"/>
          </a:xfrm>
          <a:prstGeom prst="rect">
            <a:avLst/>
          </a:prstGeom>
          <a:ln w="0">
            <a:noFill/>
          </a:ln>
        </p:spPr>
      </p:pic>
      <p:pic>
        <p:nvPicPr>
          <p:cNvPr id="4" name="Grafik 2" descr=""/>
          <p:cNvPicPr/>
          <p:nvPr/>
        </p:nvPicPr>
        <p:blipFill>
          <a:blip r:embed="rId3"/>
          <a:stretch/>
        </p:blipFill>
        <p:spPr>
          <a:xfrm>
            <a:off x="7430400" y="134640"/>
            <a:ext cx="3697560" cy="513720"/>
          </a:xfrm>
          <a:prstGeom prst="rect">
            <a:avLst/>
          </a:prstGeom>
          <a:ln w="0">
            <a:noFill/>
          </a:ln>
        </p:spPr>
      </p:pic>
      <p:sp>
        <p:nvSpPr>
          <p:cNvPr id="5" name="CustomShape 4"/>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78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6EDB044-9183-48CF-B129-5B1D92B212B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51720" cy="561600"/>
          </a:xfrm>
          <a:prstGeom prst="rect">
            <a:avLst/>
          </a:prstGeom>
          <a:ln w="0">
            <a:noFill/>
          </a:ln>
        </p:spPr>
      </p:pic>
      <p:pic>
        <p:nvPicPr>
          <p:cNvPr id="14" name="Grafik 2" descr=""/>
          <p:cNvPicPr/>
          <p:nvPr/>
        </p:nvPicPr>
        <p:blipFill>
          <a:blip r:embed="rId3"/>
          <a:stretch/>
        </p:blipFill>
        <p:spPr>
          <a:xfrm>
            <a:off x="7430400" y="134640"/>
            <a:ext cx="3697560" cy="513720"/>
          </a:xfrm>
          <a:prstGeom prst="rect">
            <a:avLst/>
          </a:prstGeom>
          <a:ln w="0">
            <a:noFill/>
          </a:ln>
        </p:spPr>
      </p:pic>
      <p:sp>
        <p:nvSpPr>
          <p:cNvPr id="15"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578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64DBDEB-CEB5-45AE-B944-1723E3D6F6C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 name="CustomShape 6"/>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78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800CA4B-C780-492C-B60F-09CD71F4848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51720" cy="561600"/>
          </a:xfrm>
          <a:prstGeom prst="rect">
            <a:avLst/>
          </a:prstGeom>
          <a:ln w="0">
            <a:noFill/>
          </a:ln>
        </p:spPr>
      </p:pic>
      <p:pic>
        <p:nvPicPr>
          <p:cNvPr id="24" name="Grafik 2" descr=""/>
          <p:cNvPicPr/>
          <p:nvPr/>
        </p:nvPicPr>
        <p:blipFill>
          <a:blip r:embed="rId3"/>
          <a:stretch/>
        </p:blipFill>
        <p:spPr>
          <a:xfrm>
            <a:off x="7430400" y="134640"/>
            <a:ext cx="3697560" cy="513720"/>
          </a:xfrm>
          <a:prstGeom prst="rect">
            <a:avLst/>
          </a:prstGeom>
          <a:ln w="0">
            <a:noFill/>
          </a:ln>
        </p:spPr>
      </p:pic>
      <p:sp>
        <p:nvSpPr>
          <p:cNvPr id="25"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78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B073705-FB35-45E3-84F5-391AA2CAF7B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 name="CustomShape 6"/>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578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3C304EF-BB26-4692-9B49-8D203577C06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51720" cy="561600"/>
          </a:xfrm>
          <a:prstGeom prst="rect">
            <a:avLst/>
          </a:prstGeom>
          <a:ln w="0">
            <a:noFill/>
          </a:ln>
        </p:spPr>
      </p:pic>
      <p:pic>
        <p:nvPicPr>
          <p:cNvPr id="34" name="Grafik 2" descr=""/>
          <p:cNvPicPr/>
          <p:nvPr/>
        </p:nvPicPr>
        <p:blipFill>
          <a:blip r:embed="rId3"/>
          <a:stretch/>
        </p:blipFill>
        <p:spPr>
          <a:xfrm>
            <a:off x="7430400" y="134640"/>
            <a:ext cx="3697560" cy="513720"/>
          </a:xfrm>
          <a:prstGeom prst="rect">
            <a:avLst/>
          </a:prstGeom>
          <a:ln w="0">
            <a:noFill/>
          </a:ln>
        </p:spPr>
      </p:pic>
      <p:sp>
        <p:nvSpPr>
          <p:cNvPr id="35"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578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DF634AB-0B64-49AF-BE3A-264A1A8D431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 name="CustomShape 6"/>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41" name="CustomShape 2"/>
          <p:cNvSpPr/>
          <p:nvPr/>
        </p:nvSpPr>
        <p:spPr>
          <a:xfrm>
            <a:off x="11438640" y="6453360"/>
            <a:ext cx="760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950F949-40E2-4389-AC40-6A95518BF572}"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2" name="CustomShape 3"/>
          <p:cNvSpPr/>
          <p:nvPr/>
        </p:nvSpPr>
        <p:spPr>
          <a:xfrm>
            <a:off x="912240" y="1268280"/>
            <a:ext cx="9210240" cy="3636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pic>
        <p:nvPicPr>
          <p:cNvPr id="43" name="Picture 19" descr=""/>
          <p:cNvPicPr/>
          <p:nvPr/>
        </p:nvPicPr>
        <p:blipFill>
          <a:blip r:embed="rId2"/>
          <a:stretch/>
        </p:blipFill>
        <p:spPr>
          <a:xfrm>
            <a:off x="0" y="0"/>
            <a:ext cx="3054240" cy="564120"/>
          </a:xfrm>
          <a:prstGeom prst="rect">
            <a:avLst/>
          </a:prstGeom>
          <a:ln w="0">
            <a:noFill/>
          </a:ln>
        </p:spPr>
      </p:pic>
      <p:pic>
        <p:nvPicPr>
          <p:cNvPr id="44" name="Grafik 2" descr=""/>
          <p:cNvPicPr/>
          <p:nvPr/>
        </p:nvPicPr>
        <p:blipFill>
          <a:blip r:embed="rId3"/>
          <a:stretch/>
        </p:blipFill>
        <p:spPr>
          <a:xfrm>
            <a:off x="7430400" y="134640"/>
            <a:ext cx="3700080" cy="516240"/>
          </a:xfrm>
          <a:prstGeom prst="rect">
            <a:avLst/>
          </a:prstGeom>
          <a:ln w="0">
            <a:noFill/>
          </a:ln>
        </p:spPr>
      </p:pic>
      <p:sp>
        <p:nvSpPr>
          <p:cNvPr id="45"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46" name="CustomShape 5"/>
          <p:cNvSpPr/>
          <p:nvPr/>
        </p:nvSpPr>
        <p:spPr>
          <a:xfrm>
            <a:off x="11438640" y="6453360"/>
            <a:ext cx="760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2B3A8C6-3039-43A5-BDA7-BA0C2504B582}"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7" name="CustomShape 6"/>
          <p:cNvSpPr/>
          <p:nvPr/>
        </p:nvSpPr>
        <p:spPr>
          <a:xfrm>
            <a:off x="0" y="6642720"/>
            <a:ext cx="121838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creativecommons.org/publicdomain/zero/1.0/deed.en" TargetMode="External"/><Relationship Id="rId3" Type="http://schemas.openxmlformats.org/officeDocument/2006/relationships/slideLayout" Target="../slideLayouts/slideLayout5.xml"/>
</Relationships>
</file>

<file path=ppt/slides/_rels/slide4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xml"/>
</Relationships>
</file>

<file path=ppt/slides/_rels/slide6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xml"/>
</Relationships>
</file>

<file path=ppt/slides/_rels/slide6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
</Relationships>
</file>

<file path=ppt/slides/_rels/slide70.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4.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CustomShape 1"/>
          <p:cNvSpPr/>
          <p:nvPr/>
        </p:nvSpPr>
        <p:spPr>
          <a:xfrm>
            <a:off x="527400" y="1412640"/>
            <a:ext cx="10360800" cy="11473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51" name="CustomShape 2"/>
          <p:cNvSpPr/>
          <p:nvPr/>
        </p:nvSpPr>
        <p:spPr>
          <a:xfrm>
            <a:off x="527400" y="2852640"/>
            <a:ext cx="10360800" cy="2368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9: Consensus Mechanisms and IOTA</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US" sz="2400" spc="-1" strike="noStrike">
              <a:solidFill>
                <a:srgbClr val="000000"/>
              </a:solidFill>
              <a:latin typeface="Arial"/>
            </a:endParaRPr>
          </a:p>
        </p:txBody>
      </p:sp>
      <p:sp>
        <p:nvSpPr>
          <p:cNvPr id="74"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Distributed consensus</a:t>
            </a:r>
            <a:endParaRPr b="0" lang="en-US" sz="2400" spc="-1" strike="noStrike">
              <a:solidFill>
                <a:srgbClr val="000000"/>
              </a:solidFill>
              <a:latin typeface="Arial"/>
            </a:endParaRPr>
          </a:p>
        </p:txBody>
      </p:sp>
      <p:sp>
        <p:nvSpPr>
          <p:cNvPr id="76"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Two properties must hold:</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process has to terminate with all honest nodes in agreement on one input value.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value must have been generated by an honest node.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Our nodes are trying to agree on the following input:</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Which of the proposed transactions are valid?</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 which order do the transactions appear in the ledger?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Byzantine generals problem</a:t>
            </a:r>
            <a:endParaRPr b="0" lang="en-US" sz="2400" spc="-1" strike="noStrike">
              <a:solidFill>
                <a:srgbClr val="000000"/>
              </a:solidFill>
              <a:latin typeface="Arial"/>
            </a:endParaRPr>
          </a:p>
        </p:txBody>
      </p:sp>
      <p:sp>
        <p:nvSpPr>
          <p:cNvPr id="78" name="CustomShape 2"/>
          <p:cNvSpPr/>
          <p:nvPr/>
        </p:nvSpPr>
        <p:spPr>
          <a:xfrm>
            <a:off x="335520" y="1600200"/>
            <a:ext cx="10745280" cy="4845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 and a common time to attack.</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figure below, C does not know what to agree on.</a:t>
            </a: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Arial"/>
                <a:ea typeface="DejaVu Sans"/>
              </a:rPr>
              <a:t> </a:t>
            </a:r>
            <a:endParaRPr b="0" lang="en-US" sz="1800" spc="-1" strike="noStrike">
              <a:solidFill>
                <a:srgbClr val="000000"/>
              </a:solidFill>
              <a:latin typeface="Arial"/>
            </a:endParaRPr>
          </a:p>
        </p:txBody>
      </p:sp>
      <p:pic>
        <p:nvPicPr>
          <p:cNvPr id="79" name="" descr=""/>
          <p:cNvPicPr/>
          <p:nvPr/>
        </p:nvPicPr>
        <p:blipFill>
          <a:blip r:embed="rId1"/>
          <a:stretch/>
        </p:blipFill>
        <p:spPr>
          <a:xfrm>
            <a:off x="2840400" y="4095720"/>
            <a:ext cx="6069960" cy="2321640"/>
          </a:xfrm>
          <a:prstGeom prst="rect">
            <a:avLst/>
          </a:prstGeom>
          <a:ln w="0">
            <a:noFill/>
          </a:ln>
        </p:spPr>
      </p:pic>
      <p:sp>
        <p:nvSpPr>
          <p:cNvPr id="80"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difficulties</a:t>
            </a:r>
            <a:endParaRPr b="0" lang="en-US" sz="2400" spc="-1" strike="noStrike">
              <a:solidFill>
                <a:srgbClr val="000000"/>
              </a:solidFill>
              <a:latin typeface="Arial"/>
            </a:endParaRPr>
          </a:p>
        </p:txBody>
      </p:sp>
      <p:sp>
        <p:nvSpPr>
          <p:cNvPr id="82"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 with the number of nodes: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Problem with time: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Bitcoin's approach</a:t>
            </a:r>
            <a:endParaRPr b="0" lang="en-US" sz="2400" spc="-1" strike="noStrike">
              <a:solidFill>
                <a:srgbClr val="000000"/>
              </a:solidFill>
              <a:latin typeface="Arial"/>
            </a:endParaRPr>
          </a:p>
        </p:txBody>
      </p:sp>
      <p:pic>
        <p:nvPicPr>
          <p:cNvPr id="84" name="" descr=""/>
          <p:cNvPicPr/>
          <p:nvPr/>
        </p:nvPicPr>
        <p:blipFill>
          <a:blip r:embed="rId1"/>
          <a:stretch/>
        </p:blipFill>
        <p:spPr>
          <a:xfrm>
            <a:off x="835560" y="1400040"/>
            <a:ext cx="9489960" cy="4536360"/>
          </a:xfrm>
          <a:prstGeom prst="rect">
            <a:avLst/>
          </a:prstGeom>
          <a:ln w="0">
            <a:noFill/>
          </a:ln>
        </p:spPr>
      </p:pic>
      <p:sp>
        <p:nvSpPr>
          <p:cNvPr id="85"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Simplified consensus of Bitcoin</a:t>
            </a:r>
            <a:endParaRPr b="0" lang="en-US" sz="2400" spc="-1" strike="noStrike">
              <a:solidFill>
                <a:srgbClr val="000000"/>
              </a:solidFill>
              <a:latin typeface="Arial"/>
            </a:endParaRPr>
          </a:p>
        </p:txBody>
      </p:sp>
      <p:sp>
        <p:nvSpPr>
          <p:cNvPr id="87"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89" name="" descr=""/>
          <p:cNvPicPr/>
          <p:nvPr/>
        </p:nvPicPr>
        <p:blipFill>
          <a:blip r:embed="rId1"/>
          <a:stretch/>
        </p:blipFill>
        <p:spPr>
          <a:xfrm>
            <a:off x="1514520" y="1343160"/>
            <a:ext cx="9155520" cy="4164480"/>
          </a:xfrm>
          <a:prstGeom prst="rect">
            <a:avLst/>
          </a:prstGeom>
          <a:ln w="0">
            <a:noFill/>
          </a:ln>
        </p:spPr>
      </p:pic>
      <p:sp>
        <p:nvSpPr>
          <p:cNvPr id="90"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92" name="" descr=""/>
          <p:cNvPicPr/>
          <p:nvPr/>
        </p:nvPicPr>
        <p:blipFill>
          <a:blip r:embed="rId1"/>
          <a:stretch/>
        </p:blipFill>
        <p:spPr>
          <a:xfrm>
            <a:off x="1514520" y="1343160"/>
            <a:ext cx="9155520" cy="4164480"/>
          </a:xfrm>
          <a:prstGeom prst="rect">
            <a:avLst/>
          </a:prstGeom>
          <a:ln w="0">
            <a:noFill/>
          </a:ln>
        </p:spPr>
      </p:pic>
      <p:sp>
        <p:nvSpPr>
          <p:cNvPr id="93"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95" name="" descr=""/>
          <p:cNvPicPr/>
          <p:nvPr/>
        </p:nvPicPr>
        <p:blipFill>
          <a:blip r:embed="rId1"/>
          <a:stretch/>
        </p:blipFill>
        <p:spPr>
          <a:xfrm>
            <a:off x="1514520" y="1343160"/>
            <a:ext cx="9155520" cy="4164480"/>
          </a:xfrm>
          <a:prstGeom prst="rect">
            <a:avLst/>
          </a:prstGeom>
          <a:ln w="0">
            <a:noFill/>
          </a:ln>
        </p:spPr>
      </p:pic>
      <p:sp>
        <p:nvSpPr>
          <p:cNvPr id="96"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98" name="" descr=""/>
          <p:cNvPicPr/>
          <p:nvPr/>
        </p:nvPicPr>
        <p:blipFill>
          <a:blip r:embed="rId1"/>
          <a:stretch/>
        </p:blipFill>
        <p:spPr>
          <a:xfrm>
            <a:off x="1514520" y="1343160"/>
            <a:ext cx="9155520" cy="4164480"/>
          </a:xfrm>
          <a:prstGeom prst="rect">
            <a:avLst/>
          </a:prstGeom>
          <a:ln w="0">
            <a:noFill/>
          </a:ln>
        </p:spPr>
      </p:pic>
      <p:sp>
        <p:nvSpPr>
          <p:cNvPr id="99"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CustomShape 1"/>
          <p:cNvSpPr/>
          <p:nvPr/>
        </p:nvSpPr>
        <p:spPr>
          <a:xfrm>
            <a:off x="335520" y="764640"/>
            <a:ext cx="10734480" cy="485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53" name="CustomShape 2"/>
          <p:cNvSpPr/>
          <p:nvPr/>
        </p:nvSpPr>
        <p:spPr>
          <a:xfrm>
            <a:off x="335520" y="1268280"/>
            <a:ext cx="10734480" cy="50220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101" name="" descr=""/>
          <p:cNvPicPr/>
          <p:nvPr/>
        </p:nvPicPr>
        <p:blipFill>
          <a:blip r:embed="rId1"/>
          <a:stretch/>
        </p:blipFill>
        <p:spPr>
          <a:xfrm>
            <a:off x="1514520" y="1343160"/>
            <a:ext cx="9155520" cy="4164480"/>
          </a:xfrm>
          <a:prstGeom prst="rect">
            <a:avLst/>
          </a:prstGeom>
          <a:ln w="0">
            <a:noFill/>
          </a:ln>
        </p:spPr>
      </p:pic>
      <p:sp>
        <p:nvSpPr>
          <p:cNvPr id="102"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104" name="" descr=""/>
          <p:cNvPicPr/>
          <p:nvPr/>
        </p:nvPicPr>
        <p:blipFill>
          <a:blip r:embed="rId1"/>
          <a:stretch/>
        </p:blipFill>
        <p:spPr>
          <a:xfrm>
            <a:off x="1514520" y="1343160"/>
            <a:ext cx="9155520" cy="4164480"/>
          </a:xfrm>
          <a:prstGeom prst="rect">
            <a:avLst/>
          </a:prstGeom>
          <a:ln w="0">
            <a:noFill/>
          </a:ln>
        </p:spPr>
      </p:pic>
      <p:sp>
        <p:nvSpPr>
          <p:cNvPr id="105"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 descr=""/>
          <p:cNvPicPr/>
          <p:nvPr/>
        </p:nvPicPr>
        <p:blipFill>
          <a:blip r:embed="rId1"/>
          <a:stretch/>
        </p:blipFill>
        <p:spPr>
          <a:xfrm>
            <a:off x="1514520" y="1343160"/>
            <a:ext cx="9155520" cy="4164480"/>
          </a:xfrm>
          <a:prstGeom prst="rect">
            <a:avLst/>
          </a:prstGeom>
          <a:ln w="0">
            <a:noFill/>
          </a:ln>
        </p:spPr>
      </p:pic>
      <p:sp>
        <p:nvSpPr>
          <p:cNvPr id="10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08"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 descr=""/>
          <p:cNvPicPr/>
          <p:nvPr/>
        </p:nvPicPr>
        <p:blipFill>
          <a:blip r:embed="rId1"/>
          <a:stretch/>
        </p:blipFill>
        <p:spPr>
          <a:xfrm>
            <a:off x="1514520" y="1343160"/>
            <a:ext cx="9155520" cy="4164480"/>
          </a:xfrm>
          <a:prstGeom prst="rect">
            <a:avLst/>
          </a:prstGeom>
          <a:ln w="0">
            <a:noFill/>
          </a:ln>
        </p:spPr>
      </p:pic>
      <p:sp>
        <p:nvSpPr>
          <p:cNvPr id="11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11"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 descr=""/>
          <p:cNvPicPr/>
          <p:nvPr/>
        </p:nvPicPr>
        <p:blipFill>
          <a:blip r:embed="rId1"/>
          <a:stretch/>
        </p:blipFill>
        <p:spPr>
          <a:xfrm>
            <a:off x="1514520" y="1343160"/>
            <a:ext cx="9155520" cy="4164480"/>
          </a:xfrm>
          <a:prstGeom prst="rect">
            <a:avLst/>
          </a:prstGeom>
          <a:ln w="0">
            <a:noFill/>
          </a:ln>
        </p:spPr>
      </p:pic>
      <p:sp>
        <p:nvSpPr>
          <p:cNvPr id="11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14"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1514520" y="1343160"/>
            <a:ext cx="9155520" cy="4164480"/>
          </a:xfrm>
          <a:prstGeom prst="rect">
            <a:avLst/>
          </a:prstGeom>
          <a:ln w="0">
            <a:noFill/>
          </a:ln>
        </p:spPr>
      </p:pic>
      <p:sp>
        <p:nvSpPr>
          <p:cNvPr id="11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17"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 descr=""/>
          <p:cNvPicPr/>
          <p:nvPr/>
        </p:nvPicPr>
        <p:blipFill>
          <a:blip r:embed="rId1"/>
          <a:stretch/>
        </p:blipFill>
        <p:spPr>
          <a:xfrm>
            <a:off x="1514520" y="1343160"/>
            <a:ext cx="9155520" cy="4164480"/>
          </a:xfrm>
          <a:prstGeom prst="rect">
            <a:avLst/>
          </a:prstGeom>
          <a:ln w="0">
            <a:noFill/>
          </a:ln>
        </p:spPr>
      </p:pic>
      <p:sp>
        <p:nvSpPr>
          <p:cNvPr id="11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20"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 descr=""/>
          <p:cNvPicPr/>
          <p:nvPr/>
        </p:nvPicPr>
        <p:blipFill>
          <a:blip r:embed="rId1"/>
          <a:stretch/>
        </p:blipFill>
        <p:spPr>
          <a:xfrm>
            <a:off x="1514520" y="1343160"/>
            <a:ext cx="9155520" cy="4164480"/>
          </a:xfrm>
          <a:prstGeom prst="rect">
            <a:avLst/>
          </a:prstGeom>
          <a:ln w="0">
            <a:noFill/>
          </a:ln>
        </p:spPr>
      </p:pic>
      <p:sp>
        <p:nvSpPr>
          <p:cNvPr id="122"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23"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 descr=""/>
          <p:cNvPicPr/>
          <p:nvPr/>
        </p:nvPicPr>
        <p:blipFill>
          <a:blip r:embed="rId1"/>
          <a:stretch/>
        </p:blipFill>
        <p:spPr>
          <a:xfrm>
            <a:off x="1514520" y="1338480"/>
            <a:ext cx="9155520" cy="4173840"/>
          </a:xfrm>
          <a:prstGeom prst="rect">
            <a:avLst/>
          </a:prstGeom>
          <a:ln w="0">
            <a:noFill/>
          </a:ln>
        </p:spPr>
      </p:pic>
      <p:sp>
        <p:nvSpPr>
          <p:cNvPr id="12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26"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blocks</a:t>
            </a:r>
            <a:endParaRPr b="0" lang="en-US" sz="2400" spc="-1" strike="noStrike">
              <a:solidFill>
                <a:srgbClr val="000000"/>
              </a:solidFill>
              <a:latin typeface="Arial"/>
            </a:endParaRPr>
          </a:p>
        </p:txBody>
      </p:sp>
      <p:sp>
        <p:nvSpPr>
          <p:cNvPr id="128"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Blocks that end up not being used by the longest chain are called orphan blocks.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Now the question arises: What happens to transactions that were mined into orphan blocks?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Blockchain (RECAP)</a:t>
            </a:r>
            <a:endParaRPr b="0" lang="en-US" sz="3000" spc="-1" strike="noStrike">
              <a:solidFill>
                <a:srgbClr val="000000"/>
              </a:solidFill>
              <a:latin typeface="Arial"/>
            </a:endParaRPr>
          </a:p>
        </p:txBody>
      </p:sp>
      <p:sp>
        <p:nvSpPr>
          <p:cNvPr id="55"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pic>
        <p:nvPicPr>
          <p:cNvPr id="130" name="" descr=""/>
          <p:cNvPicPr/>
          <p:nvPr/>
        </p:nvPicPr>
        <p:blipFill>
          <a:blip r:embed="rId1"/>
          <a:stretch/>
        </p:blipFill>
        <p:spPr>
          <a:xfrm>
            <a:off x="1514520" y="1225080"/>
            <a:ext cx="9155520" cy="5193000"/>
          </a:xfrm>
          <a:prstGeom prst="rect">
            <a:avLst/>
          </a:prstGeom>
          <a:ln w="0">
            <a:noFill/>
          </a:ln>
        </p:spPr>
      </p:pic>
      <p:sp>
        <p:nvSpPr>
          <p:cNvPr id="131"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 descr=""/>
          <p:cNvPicPr/>
          <p:nvPr/>
        </p:nvPicPr>
        <p:blipFill>
          <a:blip r:embed="rId1"/>
          <a:stretch/>
        </p:blipFill>
        <p:spPr>
          <a:xfrm>
            <a:off x="1514520" y="1225080"/>
            <a:ext cx="9155520" cy="5193000"/>
          </a:xfrm>
          <a:prstGeom prst="rect">
            <a:avLst/>
          </a:prstGeom>
          <a:ln w="0">
            <a:noFill/>
          </a:ln>
        </p:spPr>
      </p:pic>
      <p:sp>
        <p:nvSpPr>
          <p:cNvPr id="13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sp>
        <p:nvSpPr>
          <p:cNvPr id="134"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 descr=""/>
          <p:cNvPicPr/>
          <p:nvPr/>
        </p:nvPicPr>
        <p:blipFill>
          <a:blip r:embed="rId1"/>
          <a:stretch/>
        </p:blipFill>
        <p:spPr>
          <a:xfrm>
            <a:off x="1514520" y="1225080"/>
            <a:ext cx="9155520" cy="5193000"/>
          </a:xfrm>
          <a:prstGeom prst="rect">
            <a:avLst/>
          </a:prstGeom>
          <a:ln w="0">
            <a:noFill/>
          </a:ln>
        </p:spPr>
      </p:pic>
      <p:sp>
        <p:nvSpPr>
          <p:cNvPr id="13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sp>
        <p:nvSpPr>
          <p:cNvPr id="137"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 descr=""/>
          <p:cNvPicPr/>
          <p:nvPr/>
        </p:nvPicPr>
        <p:blipFill>
          <a:blip r:embed="rId1"/>
          <a:stretch/>
        </p:blipFill>
        <p:spPr>
          <a:xfrm>
            <a:off x="1514520" y="1222200"/>
            <a:ext cx="9155520" cy="5193000"/>
          </a:xfrm>
          <a:prstGeom prst="rect">
            <a:avLst/>
          </a:prstGeom>
          <a:ln w="0">
            <a:noFill/>
          </a:ln>
        </p:spPr>
      </p:pic>
      <p:sp>
        <p:nvSpPr>
          <p:cNvPr id="13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sp>
        <p:nvSpPr>
          <p:cNvPr id="140" name="CustomShape 2"/>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US" sz="2400" spc="-1" strike="noStrike">
              <a:solidFill>
                <a:srgbClr val="000000"/>
              </a:solidFill>
              <a:latin typeface="Arial"/>
            </a:endParaRPr>
          </a:p>
        </p:txBody>
      </p:sp>
      <p:sp>
        <p:nvSpPr>
          <p:cNvPr id="142"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steal bitcoins with an attack against the consensus mechanism?</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censor transactions?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finally be included in blocks.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solidFill>
                <a:srgbClr val="000000"/>
              </a:solidFill>
              <a:latin typeface="Arial"/>
            </a:endParaRPr>
          </a:p>
        </p:txBody>
      </p:sp>
      <p:sp>
        <p:nvSpPr>
          <p:cNvPr id="144"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first and the nodes near him to not forward the invalid, second transaction to him.</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At this point, multiple things may occur:</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first and Bob actually receives his money.</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first and Alice gets her money back, having gotten the song for free.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solidFill>
                <a:srgbClr val="000000"/>
              </a:solidFill>
              <a:latin typeface="Arial"/>
            </a:endParaRPr>
          </a:p>
        </p:txBody>
      </p:sp>
      <p:sp>
        <p:nvSpPr>
          <p:cNvPr id="146"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Does this mean that double spending is possible?</a:t>
            </a:r>
            <a:br>
              <a:rPr sz="1800"/>
            </a:b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creation</a:t>
            </a:r>
            <a:endParaRPr b="0" lang="en-US" sz="2400" spc="-1" strike="noStrike">
              <a:solidFill>
                <a:srgbClr val="000000"/>
              </a:solidFill>
              <a:latin typeface="Arial"/>
            </a:endParaRPr>
          </a:p>
        </p:txBody>
      </p:sp>
      <p:sp>
        <p:nvSpPr>
          <p:cNvPr id="148"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This all leads us to the following requirements for our consensus scheme: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Scarce resources</a:t>
            </a:r>
            <a:endParaRPr b="0" lang="en-US" sz="2400" spc="-1" strike="noStrike">
              <a:solidFill>
                <a:srgbClr val="000000"/>
              </a:solidFill>
              <a:latin typeface="Arial"/>
            </a:endParaRPr>
          </a:p>
        </p:txBody>
      </p:sp>
      <p:graphicFrame>
        <p:nvGraphicFramePr>
          <p:cNvPr id="150" name="Table 2"/>
          <p:cNvGraphicFramePr/>
          <p:nvPr/>
        </p:nvGraphicFramePr>
        <p:xfrm>
          <a:off x="335520" y="1767600"/>
          <a:ext cx="11093400" cy="4473720"/>
        </p:xfrm>
        <a:graphic>
          <a:graphicData uri="http://schemas.openxmlformats.org/drawingml/2006/table">
            <a:tbl>
              <a:tblPr/>
              <a:tblGrid>
                <a:gridCol w="5546880"/>
                <a:gridCol w="5546880"/>
              </a:tblGrid>
              <a:tr h="0">
                <a:tc>
                  <a:txBody>
                    <a:bodyPr anchor="t">
                      <a:noAutofit/>
                    </a:bodyPr>
                    <a:p>
                      <a:pPr>
                        <a:lnSpc>
                          <a:spcPct val="100000"/>
                        </a:lnSpc>
                        <a:spcBef>
                          <a:spcPts val="360"/>
                        </a:spcBef>
                      </a:pPr>
                      <a:r>
                        <a:rPr b="0" lang="en-US" sz="1800" spc="-1" strike="noStrike">
                          <a:solidFill>
                            <a:srgbClr val="000000"/>
                          </a:solidFill>
                          <a:latin typeface="DejaVu Sans"/>
                          <a:ea typeface="DejaVu Sans"/>
                        </a:rPr>
                        <a:t>Proof of Work (PoW):</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br>
                        <a:rPr sz="1800"/>
                      </a:br>
                      <a:endParaRPr b="0" lang="en-US" sz="18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Proof of Stake (PoS):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US" sz="1800" spc="-1" strike="noStrike">
                        <a:solidFill>
                          <a:srgbClr val="000000"/>
                        </a:solidFill>
                        <a:latin typeface="Arial"/>
                      </a:endParaRPr>
                    </a:p>
                    <a:p>
                      <a:pPr>
                        <a:lnSpc>
                          <a:spcPct val="100000"/>
                        </a:lnSpc>
                        <a:spcBef>
                          <a:spcPts val="360"/>
                        </a:spcBef>
                      </a:pPr>
                      <a:br>
                        <a:rPr sz="1800"/>
                      </a:br>
                      <a:r>
                        <a:rPr b="1" lang="en-US" sz="1800" spc="-1" strike="noStrike">
                          <a:solidFill>
                            <a:srgbClr val="000000"/>
                          </a:solidFill>
                          <a:latin typeface="DejaVu Sans"/>
                          <a:ea typeface="DejaVu Sans"/>
                        </a:rPr>
                        <a:t>There are also many, many other approaches.</a:t>
                      </a:r>
                      <a:endParaRPr b="0" lang="en-US" sz="18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Proof of Work</a:t>
            </a:r>
            <a:endParaRPr b="0" lang="en-US" sz="3000" spc="-1" strike="noStrike">
              <a:solidFill>
                <a:srgbClr val="000000"/>
              </a:solidFill>
              <a:latin typeface="Arial"/>
            </a:endParaRPr>
          </a:p>
          <a:p>
            <a:pPr>
              <a:lnSpc>
                <a:spcPct val="100000"/>
              </a:lnSpc>
            </a:pPr>
            <a:endParaRPr b="0" lang="en-US" sz="3000" spc="-1" strike="noStrike">
              <a:solidFill>
                <a:srgbClr val="000000"/>
              </a:solidFill>
              <a:latin typeface="Arial"/>
            </a:endParaRPr>
          </a:p>
        </p:txBody>
      </p:sp>
      <p:sp>
        <p:nvSpPr>
          <p:cNvPr id="152"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CustomShape 6"/>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 Ledgers</a:t>
            </a:r>
            <a:endParaRPr b="0" lang="en-US" sz="2400" spc="-1" strike="noStrike">
              <a:solidFill>
                <a:srgbClr val="000000"/>
              </a:solidFill>
              <a:latin typeface="Arial"/>
            </a:endParaRPr>
          </a:p>
        </p:txBody>
      </p:sp>
      <p:pic>
        <p:nvPicPr>
          <p:cNvPr id="57" name="" descr=""/>
          <p:cNvPicPr/>
          <p:nvPr/>
        </p:nvPicPr>
        <p:blipFill>
          <a:blip r:embed="rId1"/>
          <a:stretch/>
        </p:blipFill>
        <p:spPr>
          <a:xfrm>
            <a:off x="349200" y="2176200"/>
            <a:ext cx="5824440" cy="3058920"/>
          </a:xfrm>
          <a:prstGeom prst="rect">
            <a:avLst/>
          </a:prstGeom>
          <a:ln w="0">
            <a:noFill/>
          </a:ln>
        </p:spPr>
      </p:pic>
      <p:sp>
        <p:nvSpPr>
          <p:cNvPr id="58" name="CustomShape 7"/>
          <p:cNvSpPr/>
          <p:nvPr/>
        </p:nvSpPr>
        <p:spPr>
          <a:xfrm>
            <a:off x="6383520" y="1823400"/>
            <a:ext cx="4838760" cy="4346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 list of transactions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e.g., Listing money going in/out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can also be used for other things, such as maintaining a record of all changes made to a house, all the owners, etc, or an “auto scheckheft”</a:t>
            </a:r>
            <a:endParaRPr b="0" lang="en-US" sz="1800" spc="-1" strike="noStrike">
              <a:solidFill>
                <a:srgbClr val="000000"/>
              </a:solidFill>
              <a:latin typeface="Arial"/>
            </a:endParaRPr>
          </a:p>
        </p:txBody>
      </p:sp>
      <p:sp>
        <p:nvSpPr>
          <p:cNvPr id="59" name="CustomShape 8"/>
          <p:cNvSpPr/>
          <p:nvPr/>
        </p:nvSpPr>
        <p:spPr>
          <a:xfrm>
            <a:off x="263520" y="6411600"/>
            <a:ext cx="9006120" cy="240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 german ledger from 1828, by RaphaelQS licensed under </a:t>
            </a:r>
            <a:r>
              <a:rPr b="0" lang="en-US" sz="900" spc="-1" strike="noStrike" u="sng">
                <a:solidFill>
                  <a:srgbClr val="0000ff"/>
                </a:solidFill>
                <a:uFillTx/>
                <a:latin typeface="Roboto"/>
                <a:ea typeface="Roboto"/>
                <a:hlinkClick r:id="rId2"/>
              </a:rPr>
              <a:t>CC0 1.0 Universal Public Domain</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54"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55" name="" descr=""/>
          <p:cNvPicPr/>
          <p:nvPr/>
        </p:nvPicPr>
        <p:blipFill>
          <a:blip r:embed="rId1"/>
          <a:stretch/>
        </p:blipFill>
        <p:spPr>
          <a:xfrm>
            <a:off x="1514520" y="2311920"/>
            <a:ext cx="9155520" cy="3954960"/>
          </a:xfrm>
          <a:prstGeom prst="rect">
            <a:avLst/>
          </a:prstGeom>
          <a:ln w="0">
            <a:noFill/>
          </a:ln>
        </p:spPr>
      </p:pic>
      <p:sp>
        <p:nvSpPr>
          <p:cNvPr id="156"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58"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59" name="" descr=""/>
          <p:cNvPicPr/>
          <p:nvPr/>
        </p:nvPicPr>
        <p:blipFill>
          <a:blip r:embed="rId1"/>
          <a:stretch/>
        </p:blipFill>
        <p:spPr>
          <a:xfrm>
            <a:off x="1514520" y="2311920"/>
            <a:ext cx="9155520" cy="3954960"/>
          </a:xfrm>
          <a:prstGeom prst="rect">
            <a:avLst/>
          </a:prstGeom>
          <a:ln w="0">
            <a:noFill/>
          </a:ln>
        </p:spPr>
      </p:pic>
      <p:sp>
        <p:nvSpPr>
          <p:cNvPr id="160"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62"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63" name="" descr=""/>
          <p:cNvPicPr/>
          <p:nvPr/>
        </p:nvPicPr>
        <p:blipFill>
          <a:blip r:embed="rId1"/>
          <a:stretch/>
        </p:blipFill>
        <p:spPr>
          <a:xfrm>
            <a:off x="1514520" y="2311920"/>
            <a:ext cx="9155520" cy="3954960"/>
          </a:xfrm>
          <a:prstGeom prst="rect">
            <a:avLst/>
          </a:prstGeom>
          <a:ln w="0">
            <a:noFill/>
          </a:ln>
        </p:spPr>
      </p:pic>
      <p:sp>
        <p:nvSpPr>
          <p:cNvPr id="164"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66"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67" name="" descr=""/>
          <p:cNvPicPr/>
          <p:nvPr/>
        </p:nvPicPr>
        <p:blipFill>
          <a:blip r:embed="rId1"/>
          <a:stretch/>
        </p:blipFill>
        <p:spPr>
          <a:xfrm>
            <a:off x="1514520" y="2311920"/>
            <a:ext cx="9155520" cy="3954960"/>
          </a:xfrm>
          <a:prstGeom prst="rect">
            <a:avLst/>
          </a:prstGeom>
          <a:ln w="0">
            <a:noFill/>
          </a:ln>
        </p:spPr>
      </p:pic>
      <p:sp>
        <p:nvSpPr>
          <p:cNvPr id="168"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70"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71" name="" descr=""/>
          <p:cNvPicPr/>
          <p:nvPr/>
        </p:nvPicPr>
        <p:blipFill>
          <a:blip r:embed="rId1"/>
          <a:stretch/>
        </p:blipFill>
        <p:spPr>
          <a:xfrm>
            <a:off x="1514520" y="2311920"/>
            <a:ext cx="9155520" cy="3954960"/>
          </a:xfrm>
          <a:prstGeom prst="rect">
            <a:avLst/>
          </a:prstGeom>
          <a:ln w="0">
            <a:noFill/>
          </a:ln>
        </p:spPr>
      </p:pic>
      <p:sp>
        <p:nvSpPr>
          <p:cNvPr id="172"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74" name="CustomShape 2"/>
          <p:cNvSpPr/>
          <p:nvPr/>
        </p:nvSpPr>
        <p:spPr>
          <a:xfrm>
            <a:off x="335520" y="1268640"/>
            <a:ext cx="10745280" cy="7358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75" name="" descr=""/>
          <p:cNvPicPr/>
          <p:nvPr/>
        </p:nvPicPr>
        <p:blipFill>
          <a:blip r:embed="rId1"/>
          <a:stretch/>
        </p:blipFill>
        <p:spPr>
          <a:xfrm>
            <a:off x="1514520" y="2311920"/>
            <a:ext cx="9155520" cy="3954960"/>
          </a:xfrm>
          <a:prstGeom prst="rect">
            <a:avLst/>
          </a:prstGeom>
          <a:ln w="0">
            <a:noFill/>
          </a:ln>
        </p:spPr>
      </p:pic>
      <p:sp>
        <p:nvSpPr>
          <p:cNvPr id="176"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structure</a:t>
            </a:r>
            <a:endParaRPr b="0" lang="en-US" sz="2400" spc="-1" strike="noStrike">
              <a:solidFill>
                <a:srgbClr val="000000"/>
              </a:solidFill>
              <a:latin typeface="Arial"/>
            </a:endParaRPr>
          </a:p>
        </p:txBody>
      </p:sp>
      <p:sp>
        <p:nvSpPr>
          <p:cNvPr id="178" name="CustomShape 2"/>
          <p:cNvSpPr/>
          <p:nvPr/>
        </p:nvSpPr>
        <p:spPr>
          <a:xfrm>
            <a:off x="335520" y="1268640"/>
            <a:ext cx="10745280" cy="370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Note: Due to different mempools and reward addresses, miners will work on different puzzles.</a:t>
            </a:r>
            <a:endParaRPr b="0" lang="en-US" sz="1800" spc="-1" strike="noStrike">
              <a:solidFill>
                <a:srgbClr val="000000"/>
              </a:solidFill>
              <a:latin typeface="Arial"/>
            </a:endParaRPr>
          </a:p>
        </p:txBody>
      </p:sp>
      <p:pic>
        <p:nvPicPr>
          <p:cNvPr id="179" name="" descr=""/>
          <p:cNvPicPr/>
          <p:nvPr/>
        </p:nvPicPr>
        <p:blipFill>
          <a:blip r:embed="rId1"/>
          <a:stretch/>
        </p:blipFill>
        <p:spPr>
          <a:xfrm>
            <a:off x="2572560" y="1645920"/>
            <a:ext cx="6340320" cy="4662000"/>
          </a:xfrm>
          <a:prstGeom prst="rect">
            <a:avLst/>
          </a:prstGeom>
          <a:ln w="0">
            <a:noFill/>
          </a:ln>
        </p:spPr>
      </p:pic>
      <p:sp>
        <p:nvSpPr>
          <p:cNvPr id="180" name="CustomShape 3"/>
          <p:cNvSpPr/>
          <p:nvPr/>
        </p:nvSpPr>
        <p:spPr>
          <a:xfrm>
            <a:off x="263520" y="6411600"/>
            <a:ext cx="900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solidFill>
                <a:srgbClr val="000000"/>
              </a:solidFill>
              <a:latin typeface="Arial"/>
            </a:endParaRPr>
          </a:p>
        </p:txBody>
      </p:sp>
      <p:sp>
        <p:nvSpPr>
          <p:cNvPr id="182"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fixed intervals.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solidFill>
                <a:srgbClr val="000000"/>
              </a:solidFill>
              <a:latin typeface="Arial"/>
            </a:endParaRPr>
          </a:p>
        </p:txBody>
      </p:sp>
      <p:sp>
        <p:nvSpPr>
          <p:cNvPr id="184"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Why is the block time kept constant?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In Bitcoin, the difficulty is adjusted as follows: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Incentives</a:t>
            </a:r>
            <a:endParaRPr b="0" lang="en-US" sz="2400" spc="-1" strike="noStrike">
              <a:solidFill>
                <a:srgbClr val="000000"/>
              </a:solidFill>
              <a:latin typeface="Arial"/>
            </a:endParaRPr>
          </a:p>
        </p:txBody>
      </p:sp>
      <p:sp>
        <p:nvSpPr>
          <p:cNvPr id="186"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Bitcoin, there are two incentives for mining.</a:t>
            </a:r>
            <a:br>
              <a:rPr sz="1800"/>
            </a:b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rPr sz="1800"/>
            </a:b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(21 million).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CustomShape 9"/>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US" sz="2400" spc="-1" strike="noStrike">
              <a:solidFill>
                <a:srgbClr val="000000"/>
              </a:solidFill>
              <a:latin typeface="Arial"/>
            </a:endParaRPr>
          </a:p>
        </p:txBody>
      </p:sp>
      <p:pic>
        <p:nvPicPr>
          <p:cNvPr id="61" name="Grafik 2" descr=""/>
          <p:cNvPicPr/>
          <p:nvPr/>
        </p:nvPicPr>
        <p:blipFill>
          <a:blip r:embed="rId1"/>
          <a:stretch/>
        </p:blipFill>
        <p:spPr>
          <a:xfrm>
            <a:off x="1732680" y="1268280"/>
            <a:ext cx="8721360" cy="504468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US" sz="2400" spc="-1" strike="noStrike">
              <a:solidFill>
                <a:srgbClr val="000000"/>
              </a:solidFill>
              <a:latin typeface="Arial"/>
            </a:endParaRPr>
          </a:p>
        </p:txBody>
      </p:sp>
      <p:sp>
        <p:nvSpPr>
          <p:cNvPr id="188"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rPr sz="1800"/>
            </a:b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Proof of Stake</a:t>
            </a:r>
            <a:endParaRPr b="0" lang="en-US" sz="3000" spc="-1" strike="noStrike">
              <a:solidFill>
                <a:srgbClr val="000000"/>
              </a:solidFill>
              <a:latin typeface="Arial"/>
            </a:endParaRPr>
          </a:p>
          <a:p>
            <a:pPr>
              <a:lnSpc>
                <a:spcPct val="100000"/>
              </a:lnSpc>
            </a:pPr>
            <a:endParaRPr b="0" lang="en-US" sz="3000" spc="-1" strike="noStrike">
              <a:solidFill>
                <a:srgbClr val="000000"/>
              </a:solidFill>
              <a:latin typeface="Arial"/>
            </a:endParaRPr>
          </a:p>
        </p:txBody>
      </p:sp>
      <p:sp>
        <p:nvSpPr>
          <p:cNvPr id="190"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Proof of Stake (PoS)</a:t>
            </a:r>
            <a:endParaRPr b="0" lang="en-US" sz="2400" spc="-1" strike="noStrike">
              <a:solidFill>
                <a:srgbClr val="000000"/>
              </a:solidFill>
              <a:latin typeface="Arial"/>
            </a:endParaRPr>
          </a:p>
        </p:txBody>
      </p:sp>
      <p:sp>
        <p:nvSpPr>
          <p:cNvPr id="192"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There are two main approaches: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Incentives</a:t>
            </a:r>
            <a:endParaRPr b="0" lang="en-US" sz="2400" spc="-1" strike="noStrike">
              <a:solidFill>
                <a:srgbClr val="000000"/>
              </a:solidFill>
              <a:latin typeface="Arial"/>
            </a:endParaRPr>
          </a:p>
        </p:txBody>
      </p:sp>
      <p:sp>
        <p:nvSpPr>
          <p:cNvPr id="194"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"Nothing at stake"</a:t>
            </a:r>
            <a:endParaRPr b="0" lang="en-US" sz="2400" spc="-1" strike="noStrike">
              <a:solidFill>
                <a:srgbClr val="000000"/>
              </a:solidFill>
              <a:latin typeface="Arial"/>
            </a:endParaRPr>
          </a:p>
        </p:txBody>
      </p:sp>
      <p:sp>
        <p:nvSpPr>
          <p:cNvPr id="196"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early PoS approaches, no penalties for misbehaving validators were considered.</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Approaches to solve this also exist in BFT-style PoS.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US" sz="2400" spc="-1" strike="noStrike">
              <a:solidFill>
                <a:srgbClr val="000000"/>
              </a:solidFill>
              <a:latin typeface="Arial"/>
            </a:endParaRPr>
          </a:p>
        </p:txBody>
      </p:sp>
      <p:sp>
        <p:nvSpPr>
          <p:cNvPr id="198"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Other attacks also exist on PoS based systems: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IOTA – a Blockchain for the IoT</a:t>
            </a:r>
            <a:endParaRPr b="0" lang="en-US" sz="3000" spc="-1" strike="noStrike">
              <a:solidFill>
                <a:srgbClr val="000000"/>
              </a:solidFill>
              <a:latin typeface="Arial"/>
            </a:endParaRPr>
          </a:p>
          <a:p>
            <a:pPr>
              <a:lnSpc>
                <a:spcPct val="100000"/>
              </a:lnSpc>
            </a:pPr>
            <a:endParaRPr b="0" lang="en-US" sz="3000" spc="-1" strike="noStrike">
              <a:solidFill>
                <a:srgbClr val="000000"/>
              </a:solidFill>
              <a:latin typeface="Arial"/>
            </a:endParaRPr>
          </a:p>
        </p:txBody>
      </p:sp>
      <p:sp>
        <p:nvSpPr>
          <p:cNvPr id="200"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Issues of Existing Blockchains</a:t>
            </a:r>
            <a:endParaRPr b="0" lang="en-US" sz="2400" spc="-1" strike="noStrike">
              <a:solidFill>
                <a:srgbClr val="000000"/>
              </a:solidFill>
              <a:latin typeface="Arial"/>
            </a:endParaRPr>
          </a:p>
        </p:txBody>
      </p:sp>
      <p:sp>
        <p:nvSpPr>
          <p:cNvPr id="202"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Requirements</a:t>
            </a:r>
            <a:endParaRPr b="0" lang="en-US" sz="2400" spc="-1" strike="noStrike">
              <a:solidFill>
                <a:srgbClr val="000000"/>
              </a:solidFill>
              <a:latin typeface="Arial"/>
            </a:endParaRPr>
          </a:p>
        </p:txBody>
      </p:sp>
      <p:sp>
        <p:nvSpPr>
          <p:cNvPr id="204"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IOTA in a Nutshell</a:t>
            </a:r>
            <a:endParaRPr b="0" lang="en-US" sz="2400" spc="-1" strike="noStrike">
              <a:solidFill>
                <a:srgbClr val="000000"/>
              </a:solidFill>
              <a:latin typeface="Arial"/>
            </a:endParaRPr>
          </a:p>
        </p:txBody>
      </p:sp>
      <p:sp>
        <p:nvSpPr>
          <p:cNvPr id="206"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US" sz="1800" spc="-1" strike="noStrike">
              <a:solidFill>
                <a:srgbClr val="000000"/>
              </a:solidFill>
              <a:latin typeface="Arial"/>
            </a:endParaRPr>
          </a:p>
        </p:txBody>
      </p:sp>
      <p:sp>
        <p:nvSpPr>
          <p:cNvPr id="207" name="CustomShape 3"/>
          <p:cNvSpPr/>
          <p:nvPr/>
        </p:nvSpPr>
        <p:spPr>
          <a:xfrm>
            <a:off x="335520" y="3220920"/>
            <a:ext cx="7430760" cy="113544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CustomShape 10"/>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US" sz="2400" spc="-1" strike="noStrike">
              <a:solidFill>
                <a:srgbClr val="000000"/>
              </a:solidFill>
              <a:latin typeface="Arial"/>
            </a:endParaRPr>
          </a:p>
        </p:txBody>
      </p:sp>
      <p:sp>
        <p:nvSpPr>
          <p:cNvPr id="63" name="CustomShape 11"/>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u="sng">
                <a:solidFill>
                  <a:srgbClr val="000000"/>
                </a:solidFill>
                <a:uFillTx/>
                <a:latin typeface="DejaVu Sans"/>
                <a:ea typeface="DejaVu Sans"/>
              </a:rPr>
              <a:t>The most common solution to the double spending problem:</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Banks and other intermediaries (Amazon, Ebay) → adds significant cost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Main problem → trust in intermediaries: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intermediary can tamper with the data</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Difficult to do on a global scale while maintaining trust, accountability and transparency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a:t>
            </a:r>
            <a:endParaRPr b="0" lang="en-US" sz="2400" spc="-1" strike="noStrike">
              <a:solidFill>
                <a:srgbClr val="000000"/>
              </a:solidFill>
              <a:latin typeface="Arial"/>
            </a:endParaRPr>
          </a:p>
        </p:txBody>
      </p:sp>
      <p:sp>
        <p:nvSpPr>
          <p:cNvPr id="209"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
        <p:nvSpPr>
          <p:cNvPr id="210" name="CustomShape 3"/>
          <p:cNvSpPr/>
          <p:nvPr/>
        </p:nvSpPr>
        <p:spPr>
          <a:xfrm>
            <a:off x="2886120" y="1608480"/>
            <a:ext cx="1915200" cy="11271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11" name="" descr=""/>
          <p:cNvPicPr/>
          <p:nvPr/>
        </p:nvPicPr>
        <p:blipFill>
          <a:blip r:embed="rId1"/>
          <a:stretch/>
        </p:blipFill>
        <p:spPr>
          <a:xfrm>
            <a:off x="504360" y="1300320"/>
            <a:ext cx="8863920" cy="450216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to make a Transaction?</a:t>
            </a:r>
            <a:endParaRPr b="0" lang="en-US" sz="2400" spc="-1" strike="noStrike">
              <a:solidFill>
                <a:srgbClr val="000000"/>
              </a:solidFill>
              <a:latin typeface="Arial"/>
            </a:endParaRPr>
          </a:p>
        </p:txBody>
      </p:sp>
      <p:sp>
        <p:nvSpPr>
          <p:cNvPr id="213"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US" sz="1800" spc="-1" strike="noStrike">
              <a:solidFill>
                <a:srgbClr val="000000"/>
              </a:solidFill>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US" sz="1800" spc="-1" strike="noStrike">
              <a:solidFill>
                <a:srgbClr val="000000"/>
              </a:solidFill>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solidFill>
                <a:srgbClr val="000000"/>
              </a:solidFill>
              <a:latin typeface="Arial"/>
            </a:endParaRPr>
          </a:p>
        </p:txBody>
      </p:sp>
      <p:pic>
        <p:nvPicPr>
          <p:cNvPr id="215" name="" descr=""/>
          <p:cNvPicPr/>
          <p:nvPr/>
        </p:nvPicPr>
        <p:blipFill>
          <a:blip r:embed="rId1"/>
          <a:stretch/>
        </p:blipFill>
        <p:spPr>
          <a:xfrm>
            <a:off x="504720" y="1270440"/>
            <a:ext cx="9585720" cy="4537080"/>
          </a:xfrm>
          <a:prstGeom prst="rect">
            <a:avLst/>
          </a:prstGeom>
          <a:ln w="0">
            <a:noFill/>
          </a:ln>
        </p:spPr>
      </p:pic>
      <p:sp>
        <p:nvSpPr>
          <p:cNvPr id="216"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solidFill>
                <a:srgbClr val="000000"/>
              </a:solidFill>
              <a:latin typeface="Arial"/>
            </a:endParaRPr>
          </a:p>
        </p:txBody>
      </p:sp>
      <p:sp>
        <p:nvSpPr>
          <p:cNvPr id="218"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pic>
        <p:nvPicPr>
          <p:cNvPr id="219" name="" descr=""/>
          <p:cNvPicPr/>
          <p:nvPr/>
        </p:nvPicPr>
        <p:blipFill>
          <a:blip r:embed="rId1"/>
          <a:stretch/>
        </p:blipFill>
        <p:spPr>
          <a:xfrm>
            <a:off x="468360" y="1286280"/>
            <a:ext cx="9622080" cy="486216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solidFill>
                <a:srgbClr val="000000"/>
              </a:solidFill>
              <a:latin typeface="Arial"/>
            </a:endParaRPr>
          </a:p>
        </p:txBody>
      </p:sp>
      <p:sp>
        <p:nvSpPr>
          <p:cNvPr id="221"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
        <p:nvSpPr>
          <p:cNvPr id="222" name="CustomShape 3"/>
          <p:cNvSpPr/>
          <p:nvPr/>
        </p:nvSpPr>
        <p:spPr>
          <a:xfrm>
            <a:off x="91440" y="6126480"/>
            <a:ext cx="11243880" cy="61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Transactions validated and confirmed by all of the current tips are considered fully confirmed.</a:t>
            </a:r>
            <a:endParaRPr b="0" lang="en-US" sz="1800" spc="-1" strike="noStrike">
              <a:solidFill>
                <a:srgbClr val="000000"/>
              </a:solidFill>
              <a:latin typeface="Arial"/>
            </a:endParaRPr>
          </a:p>
        </p:txBody>
      </p:sp>
      <p:pic>
        <p:nvPicPr>
          <p:cNvPr id="223" name="" descr=""/>
          <p:cNvPicPr/>
          <p:nvPr/>
        </p:nvPicPr>
        <p:blipFill>
          <a:blip r:embed="rId1"/>
          <a:stretch/>
        </p:blipFill>
        <p:spPr>
          <a:xfrm>
            <a:off x="468360" y="1286280"/>
            <a:ext cx="9622080" cy="486216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Double Spending</a:t>
            </a:r>
            <a:endParaRPr b="0" lang="en-US" sz="2400" spc="-1" strike="noStrike">
              <a:solidFill>
                <a:srgbClr val="000000"/>
              </a:solidFill>
              <a:latin typeface="Arial"/>
            </a:endParaRPr>
          </a:p>
        </p:txBody>
      </p:sp>
      <p:sp>
        <p:nvSpPr>
          <p:cNvPr id="225"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pic>
        <p:nvPicPr>
          <p:cNvPr id="226" name="" descr=""/>
          <p:cNvPicPr/>
          <p:nvPr/>
        </p:nvPicPr>
        <p:blipFill>
          <a:blip r:embed="rId1"/>
          <a:stretch/>
        </p:blipFill>
        <p:spPr>
          <a:xfrm>
            <a:off x="466200" y="1289160"/>
            <a:ext cx="9618120" cy="452484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Advantages of IOTA</a:t>
            </a:r>
            <a:endParaRPr b="0" lang="en-US" sz="2400" spc="-1" strike="noStrike">
              <a:solidFill>
                <a:srgbClr val="000000"/>
              </a:solidFill>
              <a:latin typeface="Arial"/>
            </a:endParaRPr>
          </a:p>
        </p:txBody>
      </p:sp>
      <p:sp>
        <p:nvSpPr>
          <p:cNvPr id="228"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Offline Transactions</a:t>
            </a:r>
            <a:endParaRPr b="0" lang="en-US" sz="2400" spc="-1" strike="noStrike">
              <a:solidFill>
                <a:srgbClr val="000000"/>
              </a:solidFill>
              <a:latin typeface="Arial"/>
            </a:endParaRPr>
          </a:p>
        </p:txBody>
      </p:sp>
      <p:pic>
        <p:nvPicPr>
          <p:cNvPr id="230" name="" descr=""/>
          <p:cNvPicPr/>
          <p:nvPr/>
        </p:nvPicPr>
        <p:blipFill>
          <a:blip r:embed="rId1"/>
          <a:stretch/>
        </p:blipFill>
        <p:spPr>
          <a:xfrm>
            <a:off x="504720" y="1506240"/>
            <a:ext cx="11414520" cy="4739400"/>
          </a:xfrm>
          <a:prstGeom prst="rect">
            <a:avLst/>
          </a:prstGeom>
          <a:ln w="0">
            <a:noFill/>
          </a:ln>
        </p:spPr>
      </p:pic>
      <p:sp>
        <p:nvSpPr>
          <p:cNvPr id="231" name="CustomShape 2"/>
          <p:cNvSpPr/>
          <p:nvPr/>
        </p:nvSpPr>
        <p:spPr>
          <a:xfrm>
            <a:off x="263520" y="6411600"/>
            <a:ext cx="9003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Drawbacks</a:t>
            </a:r>
            <a:endParaRPr b="0" lang="en-US" sz="2400" spc="-1" strike="noStrike">
              <a:solidFill>
                <a:srgbClr val="000000"/>
              </a:solidFill>
              <a:latin typeface="Arial"/>
            </a:endParaRPr>
          </a:p>
        </p:txBody>
      </p:sp>
      <p:sp>
        <p:nvSpPr>
          <p:cNvPr id="233"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Centralized: Coordinator nodes run by the IOTA foundation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Unconventional structure for Blockchain =&gt; fresh Vulnerabilities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US" sz="2400" spc="-1" strike="noStrike">
              <a:solidFill>
                <a:srgbClr val="000000"/>
              </a:solidFill>
              <a:latin typeface="Arial"/>
            </a:endParaRPr>
          </a:p>
        </p:txBody>
      </p:sp>
      <p:sp>
        <p:nvSpPr>
          <p:cNvPr id="235"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Key Properties</a:t>
            </a:r>
            <a:endParaRPr b="0" lang="en-US" sz="2400" spc="-1" strike="noStrike">
              <a:solidFill>
                <a:srgbClr val="000000"/>
              </a:solidFill>
              <a:latin typeface="Arial"/>
            </a:endParaRPr>
          </a:p>
        </p:txBody>
      </p:sp>
      <p:sp>
        <p:nvSpPr>
          <p:cNvPr id="65" name="CustomShape 13"/>
          <p:cNvSpPr/>
          <p:nvPr/>
        </p:nvSpPr>
        <p:spPr>
          <a:xfrm>
            <a:off x="335520" y="1268640"/>
            <a:ext cx="495792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Trust-Free:</a:t>
            </a:r>
            <a:r>
              <a:rPr b="0" lang="en-US" sz="1800" spc="-1" strike="noStrike">
                <a:solidFill>
                  <a:srgbClr val="000000"/>
                </a:solidFill>
                <a:latin typeface="DejaVu Sans"/>
                <a:ea typeface="DejaVu Sans"/>
              </a:rPr>
              <a:t> The system does not require a third party which controls or maintains the system.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Tamper-Proof:</a:t>
            </a:r>
            <a:r>
              <a:rPr b="0" lang="en-US" sz="1800" spc="-1" strike="noStrike">
                <a:solidFill>
                  <a:srgbClr val="000000"/>
                </a:solidFill>
                <a:latin typeface="DejaVu Sans"/>
                <a:ea typeface="DejaVu Sans"/>
              </a:rPr>
              <a:t> The system is resistant to manipulation. The history of events cannot be changed.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Transparent:</a:t>
            </a:r>
            <a:r>
              <a:rPr b="0" lang="en-US" sz="1800" spc="-1" strike="noStrike">
                <a:solidFill>
                  <a:srgbClr val="000000"/>
                </a:solidFill>
                <a:latin typeface="DejaVu Sans"/>
                <a:ea typeface="DejaVu Sans"/>
              </a:rPr>
              <a:t> Every participant of the system can read and validate all information and the current state. </a:t>
            </a:r>
            <a:endParaRPr b="0" lang="en-US" sz="1800" spc="-1" strike="noStrike">
              <a:solidFill>
                <a:srgbClr val="000000"/>
              </a:solidFill>
              <a:latin typeface="Arial"/>
            </a:endParaRPr>
          </a:p>
        </p:txBody>
      </p:sp>
      <p:pic>
        <p:nvPicPr>
          <p:cNvPr id="66" name="Grafik 3" descr=""/>
          <p:cNvPicPr/>
          <p:nvPr/>
        </p:nvPicPr>
        <p:blipFill>
          <a:blip r:embed="rId1"/>
          <a:stretch/>
        </p:blipFill>
        <p:spPr>
          <a:xfrm>
            <a:off x="5785920" y="1108440"/>
            <a:ext cx="4810320" cy="4636440"/>
          </a:xfrm>
          <a:prstGeom prst="rect">
            <a:avLst/>
          </a:prstGeom>
          <a:ln w="0">
            <a:noFill/>
          </a:ln>
        </p:spPr>
      </p:pic>
      <p:sp>
        <p:nvSpPr>
          <p:cNvPr id="67" name="CustomShape 14"/>
          <p:cNvSpPr/>
          <p:nvPr/>
        </p:nvSpPr>
        <p:spPr>
          <a:xfrm>
            <a:off x="263520" y="6411600"/>
            <a:ext cx="90061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 on IOTA</a:t>
            </a:r>
            <a:endParaRPr b="0" lang="en-US" sz="2400" spc="-1" strike="noStrike">
              <a:solidFill>
                <a:srgbClr val="000000"/>
              </a:solidFill>
              <a:latin typeface="Arial"/>
            </a:endParaRPr>
          </a:p>
        </p:txBody>
      </p:sp>
      <p:sp>
        <p:nvSpPr>
          <p:cNvPr id="237"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239" name="CustomShape 2"/>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CustomShape 15"/>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US" sz="2400" spc="-1" strike="noStrike">
              <a:solidFill>
                <a:srgbClr val="000000"/>
              </a:solidFill>
              <a:latin typeface="Arial"/>
            </a:endParaRPr>
          </a:p>
        </p:txBody>
      </p:sp>
      <p:sp>
        <p:nvSpPr>
          <p:cNvPr id="69" name="CustomShape 16"/>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How to reach consensus on which transactions are part of the next block?</a:t>
            </a:r>
            <a:endParaRPr b="0" lang="en-US" sz="1800" spc="-1" strike="noStrike">
              <a:solidFill>
                <a:srgbClr val="000000"/>
              </a:solidFill>
              <a:latin typeface="Arial"/>
            </a:endParaRPr>
          </a:p>
        </p:txBody>
      </p:sp>
      <p:pic>
        <p:nvPicPr>
          <p:cNvPr id="70" name="Grafik 4" descr=""/>
          <p:cNvPicPr/>
          <p:nvPr/>
        </p:nvPicPr>
        <p:blipFill>
          <a:blip r:embed="rId1"/>
          <a:stretch/>
        </p:blipFill>
        <p:spPr>
          <a:xfrm>
            <a:off x="2130840" y="3475080"/>
            <a:ext cx="7925040" cy="2190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ustomShape 4"/>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Blockchain Consensus</a:t>
            </a:r>
            <a:endParaRPr b="0" lang="en-US" sz="3000" spc="-1" strike="noStrike">
              <a:solidFill>
                <a:srgbClr val="000000"/>
              </a:solidFill>
              <a:latin typeface="Arial"/>
            </a:endParaRPr>
          </a:p>
        </p:txBody>
      </p:sp>
      <p:sp>
        <p:nvSpPr>
          <p:cNvPr id="72" name="CustomShape 5"/>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332</TotalTime>
  <Application>LibreOffice/24.2.3.2$Linux_X86_64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2024-06-17T08:31:43Z</dcterms:modified>
  <cp:revision>3387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15</vt:i4>
  </property>
</Properties>
</file>